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7772400" cx="100584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448">
          <p15:clr>
            <a:srgbClr val="747775"/>
          </p15:clr>
        </p15:guide>
        <p15:guide id="2" pos="3168">
          <p15:clr>
            <a:srgbClr val="747775"/>
          </p15:clr>
        </p15:guide>
      </p15:sldGuideLst>
    </p:ext>
    <p:ext uri="GoogleSlidesCustomDataVersion2">
      <go:slidesCustomData xmlns:go="http://customooxmlschemas.google.com/" r:id="rId23" roundtripDataSignature="AMtx7mh2NLJgazOMMOr+B8fNMOIrbfsGR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4" name="Jose Coli"/>
  <p:cmAuthor clrIdx="1" id="1" initials="" lastIdx="3" name="Brett Barbee"/>
  <p:cmAuthor clrIdx="2" id="2" initials="" lastIdx="7" name="Ian Muceus"/>
  <p:cmAuthor clrIdx="3" id="3" initials="" lastIdx="3" name="Chad McCoy"/>
  <p:cmAuthor clrIdx="4" id="4" initials="" lastIdx="1" name="Lucia Villafañ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48" orient="horz"/>
        <p:guide pos="31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4-22T23:36:21.082">
    <p:pos x="6000" y="0"/>
    <p:text>@lucia@somosvolt.com can we center the drones flying over the container? so they align with the "icons" above.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Lt-Y8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1" dt="2024-04-23T13:55:26.660">
    <p:pos x="0" y="0"/>
    <p:text>"crewed" vs "manned" is the new norm across DoD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CdExU"/>
      </p:ext>
    </p:extLst>
  </p:cm>
  <p:cm authorId="0" idx="2" dt="2024-04-22T23:35:48.159">
    <p:pos x="6000" y="0"/>
    <p:text>@lucia@somosvolt.com  lets add the "el nino" into this slide they are pretty small so keep that in mind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594y94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1" dt="2024-04-23T15:42:49.344">
    <p:pos x="0" y="0"/>
    <p:text>...allows for customers to extend capabilities... needs a space between to and extend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CdExM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2" idx="2" dt="2024-04-23T17:49:54.608">
    <p:pos x="7162" y="4558"/>
    <p:text>For stowed, I prefer this image (can be vertical (nose up) or horizontal.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CdExQ"/>
      </p:ext>
    </p:extLst>
  </p:cm>
  <p:cm authorId="2" idx="3" dt="2024-04-23T15:38:56.782">
    <p:pos x="6000" y="0"/>
    <p:text>_Re-opened_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Lt-Yw"/>
      </p:ext>
    </p:extLst>
  </p:cm>
  <p:cm authorId="1" idx="2" dt="2024-04-23T13:06:52.308">
    <p:pos x="7162" y="4558"/>
    <p:text>I think vertical would be best as I think about how i might carry it on my back, would it be premature to put dimensions on here?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Lt-Y4"/>
      </p:ext>
    </p:extLst>
  </p:cm>
  <p:cm authorId="2" idx="4" dt="2024-04-23T15:38:29.709">
    <p:pos x="6000" y="0"/>
    <p:text>_Re-opened_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594y98"/>
      </p:ext>
    </p:extLst>
  </p:cm>
  <p:cm authorId="2" idx="5" dt="2024-04-23T15:49:44.956">
    <p:pos x="6000" y="0"/>
    <p:text>My edits:
Should be (MPGS)
sUAS FOR ALL
Every warfighter will be able to acquire...
@chad@launchfirestorm.com costs under $10k long-term will be possible, but you're setting a price point for potentially no reason. I wouldn't unless there is a very good reason. Why not "Extremely low costs" or something similar?
... and infinite scaling allow (no "s")
... allow accessibility to every maneuver element in the DoD.
@chad@launchfirestorm.com I don't get the Vertical takeoff bullet as written. Do you want to say that hand-thrown is smaller and lighter? Or are you trying to say that our VTOL variant requires less infrastructure compared to something like a mortar or SB300?
Recommend something like: VTOL for simple and remote deployment of numerous systems.
Countering airborne threats with vision- and seeker-based aerial engagement.
Thrust vector control (TVC) interceptors teams, critical infrastructure, and assets.
Recommend TVC going under HYPER-MANEUVERABLE (because that's one of it's main offerings), can swap 2+ lbs of payload and TVC bullets.
EDF propulsor for extreme performance and dash speeds to outrun most targets with range extended beyond quadrotors.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Lt-Ys"/>
      </p:ext>
    </p:extLst>
  </p:cm>
  <p:cm authorId="0" idx="3" dt="2024-04-23T15:49:44.956">
    <p:pos x="6000" y="0"/>
    <p:text>👍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594y-I"/>
      </p:ext>
    </p:extLst>
  </p:cm>
  <p:cm authorId="3" idx="1" dt="2024-04-23T13:07:05.018">
    <p:pos x="7162" y="4558"/>
    <p:text>agree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Lt-Y0"/>
      </p:ext>
    </p:extLst>
  </p:cm>
  <p:cm authorId="3" idx="2" dt="2024-04-23T17:49:54.608">
    <p:pos x="7162" y="4558"/>
    <p:text>please remove one of the folded aircraft and leave the vertical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594y90"/>
      </p:ext>
    </p:extLst>
  </p:cm>
  <p:cm authorId="3" idx="3" dt="2024-04-23T13:04:48.372">
    <p:pos x="6000" y="0"/>
    <p:text>_Marked as resolved_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594y-E"/>
      </p:ext>
    </p:extLst>
  </p:cm>
  <p:cm authorId="2" idx="6" dt="2024-04-23T15:41:46.091">
    <p:pos x="6000" y="0"/>
    <p:text>Reopening so it's visible for Lucia and Jose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594y-A"/>
      </p:ext>
    </p:extLst>
  </p:cm>
  <p:cm authorId="4" idx="1" dt="2024-04-22T23:35:26.429">
    <p:pos x="6000" y="100"/>
    <p:text>@jose@somosvolt.com should we add shadows to these and tempest in slide 6?
_Reassigned to jose@somosvolt.com_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CdExI"/>
      </p:ext>
    </p:extLst>
  </p:cm>
  <p:cm authorId="0" idx="4" dt="2024-04-22T23:35:26.429">
    <p:pos x="6000" y="100"/>
    <p:text>hi yes let's add shadows!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CdExE"/>
      </p:ext>
    </p:extLst>
  </p:cm>
  <p:cm authorId="2" idx="7" dt="2024-04-23T15:38:40.407">
    <p:pos x="6000" y="0"/>
    <p:text>_Marked as resolved_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Lt-ZA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1" idx="3" dt="2024-04-23T13:39:05.307">
    <p:pos x="0" y="0"/>
    <p:text>"swarm" tends to rub certain people the wrong way, i might suggest "collaborative autonomous" instead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O6Lt-ZE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/>
          <p:nvPr>
            <p:ph idx="2" type="sldImg"/>
          </p:nvPr>
        </p:nvSpPr>
        <p:spPr>
          <a:xfrm>
            <a:off x="1211263" y="685800"/>
            <a:ext cx="4437062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9:notes"/>
          <p:cNvSpPr/>
          <p:nvPr>
            <p:ph idx="2" type="sldImg"/>
          </p:nvPr>
        </p:nvSpPr>
        <p:spPr>
          <a:xfrm>
            <a:off x="1210587" y="685800"/>
            <a:ext cx="44376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ctrTitle"/>
          </p:nvPr>
        </p:nvSpPr>
        <p:spPr>
          <a:xfrm>
            <a:off x="342879" y="1125136"/>
            <a:ext cx="9372900" cy="31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0650" lIns="90650" spcFirstLastPara="1" rIns="90650" wrap="square" tIns="906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100"/>
              <a:buNone/>
              <a:defRPr sz="5100"/>
            </a:lvl9pPr>
          </a:lstStyle>
          <a:p/>
        </p:txBody>
      </p:sp>
      <p:sp>
        <p:nvSpPr>
          <p:cNvPr id="11" name="Google Shape;11;p18"/>
          <p:cNvSpPr txBox="1"/>
          <p:nvPr>
            <p:ph idx="1" type="subTitle"/>
          </p:nvPr>
        </p:nvSpPr>
        <p:spPr>
          <a:xfrm>
            <a:off x="342870" y="4282678"/>
            <a:ext cx="9372900" cy="11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hasCustomPrompt="1" type="title"/>
          </p:nvPr>
        </p:nvSpPr>
        <p:spPr>
          <a:xfrm>
            <a:off x="342870" y="1671478"/>
            <a:ext cx="9372900" cy="29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0650" lIns="90650" spcFirstLastPara="1" rIns="90650" wrap="square" tIns="906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900"/>
              <a:buNone/>
              <a:defRPr sz="11900"/>
            </a:lvl9pPr>
          </a:lstStyle>
          <a:p>
            <a:r>
              <a:t>xx%</a:t>
            </a:r>
          </a:p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342870" y="4763362"/>
            <a:ext cx="9372900" cy="19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11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title"/>
          </p:nvPr>
        </p:nvSpPr>
        <p:spPr>
          <a:xfrm>
            <a:off x="342870" y="672482"/>
            <a:ext cx="9372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body"/>
          </p:nvPr>
        </p:nvSpPr>
        <p:spPr>
          <a:xfrm>
            <a:off x="342870" y="1741518"/>
            <a:ext cx="9372900" cy="5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title"/>
          </p:nvPr>
        </p:nvSpPr>
        <p:spPr>
          <a:xfrm>
            <a:off x="342870" y="3250173"/>
            <a:ext cx="93729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0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342870" y="672482"/>
            <a:ext cx="9372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342870" y="1741518"/>
            <a:ext cx="4399500" cy="5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1"/>
          <p:cNvSpPr txBox="1"/>
          <p:nvPr>
            <p:ph idx="2" type="body"/>
          </p:nvPr>
        </p:nvSpPr>
        <p:spPr>
          <a:xfrm>
            <a:off x="5315640" y="1741518"/>
            <a:ext cx="4399500" cy="5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342870" y="672482"/>
            <a:ext cx="9372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342870" y="839573"/>
            <a:ext cx="30888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0650" lIns="90650" spcFirstLastPara="1" rIns="90650" wrap="square" tIns="90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0" name="Google Shape;30;p23"/>
          <p:cNvSpPr txBox="1"/>
          <p:nvPr>
            <p:ph idx="1" type="body"/>
          </p:nvPr>
        </p:nvSpPr>
        <p:spPr>
          <a:xfrm>
            <a:off x="342870" y="2099840"/>
            <a:ext cx="3088800" cy="4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539275" y="680227"/>
            <a:ext cx="7004700" cy="6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/>
          <p:nvPr/>
        </p:nvSpPr>
        <p:spPr>
          <a:xfrm>
            <a:off x="5029200" y="-189"/>
            <a:ext cx="5029200" cy="777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0650" lIns="90650" spcFirstLastPara="1" rIns="90650" wrap="square" tIns="906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5"/>
          <p:cNvSpPr txBox="1"/>
          <p:nvPr>
            <p:ph type="title"/>
          </p:nvPr>
        </p:nvSpPr>
        <p:spPr>
          <a:xfrm>
            <a:off x="292050" y="1863464"/>
            <a:ext cx="4449300" cy="223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0650" lIns="90650" spcFirstLastPara="1" rIns="90650" wrap="square" tIns="906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 sz="4100"/>
            </a:lvl9pPr>
          </a:lstStyle>
          <a:p/>
        </p:txBody>
      </p:sp>
      <p:sp>
        <p:nvSpPr>
          <p:cNvPr id="38" name="Google Shape;38;p25"/>
          <p:cNvSpPr txBox="1"/>
          <p:nvPr>
            <p:ph idx="1" type="subTitle"/>
          </p:nvPr>
        </p:nvSpPr>
        <p:spPr>
          <a:xfrm>
            <a:off x="292050" y="4235758"/>
            <a:ext cx="4449300" cy="18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5433450" y="1094158"/>
            <a:ext cx="4220700" cy="55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11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2pPr>
            <a:lvl3pPr indent="-3111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342870" y="6392869"/>
            <a:ext cx="65991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42870" y="672482"/>
            <a:ext cx="9372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42870" y="1741518"/>
            <a:ext cx="9372900" cy="5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○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11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■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11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11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○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11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■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11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11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○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11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Arial"/>
              <a:buChar char="■"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9319704" y="7046639"/>
            <a:ext cx="6036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650" lIns="90650" spcFirstLastPara="1" rIns="90650" wrap="square" tIns="906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5.xml"/><Relationship Id="rId4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1.xml"/><Relationship Id="rId4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2.xml"/><Relationship Id="rId4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3.xml"/><Relationship Id="rId4" Type="http://schemas.openxmlformats.org/officeDocument/2006/relationships/image" Target="../media/image1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4.xml"/><Relationship Id="rId4" Type="http://schemas.openxmlformats.org/officeDocument/2006/relationships/image" Target="../media/image21.png"/><Relationship Id="rId9" Type="http://schemas.openxmlformats.org/officeDocument/2006/relationships/image" Target="../media/image5.jp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8400" cy="7772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" y="0"/>
            <a:ext cx="10058400" cy="777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1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>
            <a:off x="-3" y="0"/>
            <a:ext cx="10058399" cy="777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2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>
            <a:off x="-3" y="0"/>
            <a:ext cx="10058399" cy="777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0058400" cy="777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0"/>
            <a:ext cx="10058400" cy="777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5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>
            <a:off x="-3" y="0"/>
            <a:ext cx="10058399" cy="777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0"/>
            <a:ext cx="10058400" cy="777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"/>
          <p:cNvPicPr preferRelativeResize="0"/>
          <p:nvPr/>
        </p:nvPicPr>
        <p:blipFill rotWithShape="1">
          <a:blip r:embed="rId4">
            <a:alphaModFix/>
          </a:blip>
          <a:srcRect b="19" l="0" r="0" t="9"/>
          <a:stretch/>
        </p:blipFill>
        <p:spPr>
          <a:xfrm>
            <a:off x="0" y="0"/>
            <a:ext cx="10058399" cy="7772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3"/>
          <p:cNvPicPr preferRelativeResize="0"/>
          <p:nvPr/>
        </p:nvPicPr>
        <p:blipFill rotWithShape="1">
          <a:blip r:embed="rId4">
            <a:alphaModFix/>
          </a:blip>
          <a:srcRect b="19" l="0" r="0" t="9"/>
          <a:stretch/>
        </p:blipFill>
        <p:spPr>
          <a:xfrm>
            <a:off x="0" y="0"/>
            <a:ext cx="10058399" cy="7772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4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>
            <a:off x="-3" y="0"/>
            <a:ext cx="10058399" cy="777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0"/>
            <a:ext cx="10058400" cy="7772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6"/>
          <p:cNvPicPr preferRelativeResize="0"/>
          <p:nvPr/>
        </p:nvPicPr>
        <p:blipFill rotWithShape="1">
          <a:blip r:embed="rId4">
            <a:alphaModFix/>
          </a:blip>
          <a:srcRect b="19" l="0" r="0" t="9"/>
          <a:stretch/>
        </p:blipFill>
        <p:spPr>
          <a:xfrm>
            <a:off x="-3" y="0"/>
            <a:ext cx="10058399" cy="777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7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>
            <a:off x="-3" y="0"/>
            <a:ext cx="10058424" cy="777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>
            <p:ph type="title"/>
          </p:nvPr>
        </p:nvSpPr>
        <p:spPr>
          <a:xfrm>
            <a:off x="342870" y="672482"/>
            <a:ext cx="9372900" cy="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El NIÑO 10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"/>
              <a:t>Miniature Precision Guided Systems MPGS</a:t>
            </a:r>
            <a:endParaRPr/>
          </a:p>
        </p:txBody>
      </p:sp>
      <p:sp>
        <p:nvSpPr>
          <p:cNvPr id="90" name="Google Shape;90;p8"/>
          <p:cNvSpPr txBox="1"/>
          <p:nvPr>
            <p:ph idx="1" type="body"/>
          </p:nvPr>
        </p:nvSpPr>
        <p:spPr>
          <a:xfrm>
            <a:off x="342870" y="1741518"/>
            <a:ext cx="9372900" cy="51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0650" lIns="90650" spcFirstLastPara="1" rIns="90650" wrap="square" tIns="90650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SUAS FOR ALL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Every warfighter will acquire and precisely attack targets within and beyond small arms fire ranges with smart weapons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Costs under $10k and infinite scaling allows this to be accessible to every maneuver element in DoD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HIGHLY MOBILE / VTOL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&lt;10-lb hand-launched variant designed to stow on the operator and launch at the point of need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Vertical takeoff (hand-thrown) less infrastructure = less weight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TAK-Controlled/ Hands-Free Engagement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El Niño is empowered with onboard processing and sensor arrays to engage targets with minimal input from the operator, all on their TAK device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C-UAS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Countering airborne threats with vision and seeker based aerial engagement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Thrust Vector Controlled Interceptors protect critical infrastructure and assets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Hyper-Maneuverable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EDF propulsor for extreme performance &amp; range extended beyond quadrotor and dash speeds outrun any target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1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2+ lbs of payload tradespace allows for a healthy amount of stopping power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91" name="Google Shape;91;p8"/>
          <p:cNvPicPr preferRelativeResize="0"/>
          <p:nvPr/>
        </p:nvPicPr>
        <p:blipFill rotWithShape="1">
          <a:blip r:embed="rId4">
            <a:alphaModFix/>
          </a:blip>
          <a:srcRect b="0" l="39521" r="39091" t="0"/>
          <a:stretch/>
        </p:blipFill>
        <p:spPr>
          <a:xfrm rot="10800000">
            <a:off x="7753942" y="3886198"/>
            <a:ext cx="1170432" cy="365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8"/>
          <p:cNvPicPr preferRelativeResize="0"/>
          <p:nvPr/>
        </p:nvPicPr>
        <p:blipFill rotWithShape="1">
          <a:blip r:embed="rId5">
            <a:alphaModFix/>
          </a:blip>
          <a:srcRect b="19103" l="22249" r="23455" t="24002"/>
          <a:stretch/>
        </p:blipFill>
        <p:spPr>
          <a:xfrm>
            <a:off x="151616" y="5705038"/>
            <a:ext cx="2996946" cy="210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8"/>
          <p:cNvPicPr preferRelativeResize="0"/>
          <p:nvPr/>
        </p:nvPicPr>
        <p:blipFill rotWithShape="1">
          <a:blip r:embed="rId6">
            <a:alphaModFix/>
          </a:blip>
          <a:srcRect b="23901" l="17501" r="17798" t="35233"/>
          <a:stretch/>
        </p:blipFill>
        <p:spPr>
          <a:xfrm>
            <a:off x="2173055" y="5254763"/>
            <a:ext cx="5319327" cy="224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8"/>
          <p:cNvPicPr preferRelativeResize="0"/>
          <p:nvPr/>
        </p:nvPicPr>
        <p:blipFill rotWithShape="1">
          <a:blip r:embed="rId7">
            <a:alphaModFix/>
          </a:blip>
          <a:srcRect b="43229" l="19650" r="32408" t="38073"/>
          <a:stretch/>
        </p:blipFill>
        <p:spPr>
          <a:xfrm rot="5400000">
            <a:off x="120633" y="3266103"/>
            <a:ext cx="3518807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8"/>
          <p:cNvPicPr preferRelativeResize="0"/>
          <p:nvPr/>
        </p:nvPicPr>
        <p:blipFill rotWithShape="1">
          <a:blip r:embed="rId8">
            <a:alphaModFix/>
          </a:blip>
          <a:srcRect b="27108" l="22313" r="15306" t="35862"/>
          <a:stretch/>
        </p:blipFill>
        <p:spPr>
          <a:xfrm>
            <a:off x="3613099" y="3003388"/>
            <a:ext cx="5128827" cy="203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0" y="-2"/>
            <a:ext cx="10055511" cy="777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9655217" y="2122114"/>
            <a:ext cx="5477258" cy="3657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9"/>
          <p:cNvPicPr preferRelativeResize="0"/>
          <p:nvPr/>
        </p:nvPicPr>
        <p:blipFill rotWithShape="1">
          <a:blip r:embed="rId3">
            <a:alphaModFix/>
          </a:blip>
          <a:srcRect b="19" l="0" r="0" t="9"/>
          <a:stretch/>
        </p:blipFill>
        <p:spPr>
          <a:xfrm>
            <a:off x="-3" y="0"/>
            <a:ext cx="10058399" cy="7772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